
<file path=[Content_Types].xml><?xml version="1.0" encoding="utf-8"?>
<Types xmlns="http://schemas.openxmlformats.org/package/2006/content-types">
  <Default Extension="png" ContentType="image/png"/>
  <Default Extension="jpeg" ContentType="image/jpeg"/>
  <Default Extension="m4a" ContentType="audio/mp4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4" r:id="rId9"/>
    <p:sldId id="265" r:id="rId10"/>
    <p:sldId id="266" r:id="rId1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3" d="100"/>
          <a:sy n="83" d="100"/>
        </p:scale>
        <p:origin x="658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284DC8-237C-474B-AB94-DCEF6F823276}" type="datetimeFigureOut">
              <a:rPr lang="ru-RU" smtClean="0"/>
              <a:t>16.12.2025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6678CA-C7D5-4F48-92AB-293B0E0555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94899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284DC8-237C-474B-AB94-DCEF6F823276}" type="datetimeFigureOut">
              <a:rPr lang="ru-RU" smtClean="0"/>
              <a:t>16.12.2025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6678CA-C7D5-4F48-92AB-293B0E0555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10037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284DC8-237C-474B-AB94-DCEF6F823276}" type="datetimeFigureOut">
              <a:rPr lang="ru-RU" smtClean="0"/>
              <a:t>16.12.2025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6678CA-C7D5-4F48-92AB-293B0E0555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909789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284DC8-237C-474B-AB94-DCEF6F823276}" type="datetimeFigureOut">
              <a:rPr lang="ru-RU" smtClean="0"/>
              <a:t>16.12.2025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6678CA-C7D5-4F48-92AB-293B0E0555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51202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284DC8-237C-474B-AB94-DCEF6F823276}" type="datetimeFigureOut">
              <a:rPr lang="ru-RU" smtClean="0"/>
              <a:t>16.12.2025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6678CA-C7D5-4F48-92AB-293B0E0555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40083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284DC8-237C-474B-AB94-DCEF6F823276}" type="datetimeFigureOut">
              <a:rPr lang="ru-RU" smtClean="0"/>
              <a:t>16.12.2025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6678CA-C7D5-4F48-92AB-293B0E0555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70531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284DC8-237C-474B-AB94-DCEF6F823276}" type="datetimeFigureOut">
              <a:rPr lang="ru-RU" smtClean="0"/>
              <a:t>16.12.2025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6678CA-C7D5-4F48-92AB-293B0E0555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58195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284DC8-237C-474B-AB94-DCEF6F823276}" type="datetimeFigureOut">
              <a:rPr lang="ru-RU" smtClean="0"/>
              <a:t>16.12.2025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6678CA-C7D5-4F48-92AB-293B0E0555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18047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284DC8-237C-474B-AB94-DCEF6F823276}" type="datetimeFigureOut">
              <a:rPr lang="ru-RU" smtClean="0"/>
              <a:t>16.12.2025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6678CA-C7D5-4F48-92AB-293B0E0555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82208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284DC8-237C-474B-AB94-DCEF6F823276}" type="datetimeFigureOut">
              <a:rPr lang="ru-RU" smtClean="0"/>
              <a:t>16.12.2025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6678CA-C7D5-4F48-92AB-293B0E0555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59261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284DC8-237C-474B-AB94-DCEF6F823276}" type="datetimeFigureOut">
              <a:rPr lang="ru-RU" smtClean="0"/>
              <a:t>16.12.2025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6678CA-C7D5-4F48-92AB-293B0E0555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67208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284DC8-237C-474B-AB94-DCEF6F823276}" type="datetimeFigureOut">
              <a:rPr lang="ru-RU" smtClean="0"/>
              <a:t>16.12.2025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6678CA-C7D5-4F48-92AB-293B0E0555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67863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9411" y="2001839"/>
            <a:ext cx="5366327" cy="1316037"/>
          </a:xfrm>
        </p:spPr>
        <p:txBody>
          <a:bodyPr>
            <a:normAutofit fontScale="90000"/>
          </a:bodyPr>
          <a:lstStyle/>
          <a:p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«</a:t>
            </a:r>
            <a:r>
              <a:rPr lang="ru-RU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Формирование нравственных основ личности средствами древнерусской литературы через исследовательскую деятельность»</a:t>
            </a:r>
            <a:endParaRPr lang="ru-RU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5190836" cy="1655762"/>
          </a:xfrm>
        </p:spPr>
        <p:txBody>
          <a:bodyPr>
            <a:normAutofit lnSpcReduction="10000"/>
          </a:bodyPr>
          <a:lstStyle/>
          <a:p>
            <a:r>
              <a:rPr 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Учитель русского языка и литературы высшей категории, методист, педагог-наставник бюджетного общеобразовательного учреждения «Средняя общеобразовательная школа №77»</a:t>
            </a:r>
          </a:p>
          <a:p>
            <a:r>
              <a:rPr 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Кириллова Ирина Валерьевна</a:t>
            </a:r>
          </a:p>
          <a:p>
            <a:endParaRPr lang="ru-RU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1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6641" y="-1"/>
            <a:ext cx="3857625" cy="68580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09822" y="6073276"/>
            <a:ext cx="1315075" cy="438359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2737042" y="240205"/>
            <a:ext cx="295106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Городские этические чтения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90901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-594"/>
            <a:ext cx="12193057" cy="6858594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Содержание курса литературы</a:t>
            </a:r>
            <a:endParaRPr lang="ru-RU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611745" y="1825625"/>
            <a:ext cx="8968510" cy="3439102"/>
          </a:xfrm>
        </p:spPr>
        <p:txBody>
          <a:bodyPr/>
          <a:lstStyle/>
          <a:p>
            <a:pPr marL="0" indent="0">
              <a:buNone/>
            </a:pPr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6 </a:t>
            </a:r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класс </a:t>
            </a: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«Повесть временных лет», «Сказание о белгородском киселе»</a:t>
            </a:r>
          </a:p>
          <a:p>
            <a:pPr marL="0" indent="0">
              <a:buNone/>
            </a:pPr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7 </a:t>
            </a:r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класс </a:t>
            </a: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«Поучение Владимира Мономаха», «Повесть о Петре и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Февронии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Муромских». Житие (начальные представления)</a:t>
            </a:r>
          </a:p>
          <a:p>
            <a:pPr marL="0" indent="0">
              <a:buNone/>
            </a:pPr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8 </a:t>
            </a:r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класс </a:t>
            </a: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- «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Жития Александра Невского». Житие как жанр литературы (начальные представления)</a:t>
            </a:r>
          </a:p>
          <a:p>
            <a:pPr marL="0" indent="0">
              <a:buNone/>
            </a:pPr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9 </a:t>
            </a:r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класс </a:t>
            </a: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«Слово о полку Игореве»</a:t>
            </a:r>
          </a:p>
          <a:p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Звук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88738" y="61547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58290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795"/>
    </mc:Choice>
    <mc:Fallback xmlns="">
      <p:transition spd="slow" advTm="279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529" y="-297"/>
            <a:ext cx="12193057" cy="6858594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7125" y="605271"/>
            <a:ext cx="8977747" cy="1325563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Древнерусская литература – основа духовного воспитания общества</a:t>
            </a:r>
            <a:endParaRPr lang="ru-RU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607126" y="2431333"/>
            <a:ext cx="8977746" cy="313819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b="1" dirty="0" smtClean="0"/>
              <a:t>Цель:</a:t>
            </a:r>
            <a:r>
              <a:rPr lang="ru-RU" dirty="0" smtClean="0"/>
              <a:t> формирование нравственных основ личности обучающихся средствами древнерусской литературы, воспитание любви к литературному и историческому прошлому своей страны и своего города.</a:t>
            </a:r>
            <a:endParaRPr lang="ru-RU" dirty="0"/>
          </a:p>
        </p:txBody>
      </p:sp>
      <p:pic>
        <p:nvPicPr>
          <p:cNvPr id="5" name="Звук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88738" y="61547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3562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772"/>
    </mc:Choice>
    <mc:Fallback xmlns="">
      <p:transition spd="slow" advTm="177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529" y="-297"/>
            <a:ext cx="12193057" cy="6858594"/>
          </a:xfrm>
          <a:prstGeom prst="rect">
            <a:avLst/>
          </a:prstGeom>
        </p:spPr>
      </p:pic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1745673" y="656684"/>
            <a:ext cx="8856663" cy="5544632"/>
          </a:xfrm>
        </p:spPr>
        <p:txBody>
          <a:bodyPr>
            <a:normAutofit fontScale="55000" lnSpcReduction="20000"/>
          </a:bodyPr>
          <a:lstStyle/>
          <a:p>
            <a:endParaRPr lang="ru-RU" dirty="0" smtClean="0"/>
          </a:p>
          <a:p>
            <a:pPr marL="0" indent="0">
              <a:lnSpc>
                <a:spcPct val="120000"/>
              </a:lnSpc>
              <a:buNone/>
            </a:pPr>
            <a:r>
              <a:rPr lang="ru-RU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Тема: </a:t>
            </a:r>
            <a:r>
              <a:rPr lang="ru-RU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«Житие святителя Сильвестра Омского»: к проблеме современного агиографического канона»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ru-RU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Цель: </a:t>
            </a:r>
            <a:r>
              <a:rPr lang="ru-RU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анализ жанрового своеобразия «Жития святителя Сильвестра Омского» как современного литературного памятника.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ru-RU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Задачи:</a:t>
            </a:r>
            <a:r>
              <a:rPr lang="ru-RU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>
              <a:lnSpc>
                <a:spcPct val="120000"/>
              </a:lnSpc>
            </a:pPr>
            <a:r>
              <a:rPr lang="ru-RU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1) изучить агиографические каноны житийного жанра X-XI </a:t>
            </a:r>
            <a:r>
              <a:rPr lang="ru-RU" sz="3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в.в</a:t>
            </a:r>
            <a:r>
              <a:rPr lang="ru-RU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>
              <a:lnSpc>
                <a:spcPct val="120000"/>
              </a:lnSpc>
            </a:pPr>
            <a:r>
              <a:rPr lang="ru-RU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2) познакомиться с композицией современного жития и сопоставить её с древнерусским образцом</a:t>
            </a:r>
          </a:p>
          <a:p>
            <a:pPr>
              <a:lnSpc>
                <a:spcPct val="120000"/>
              </a:lnSpc>
            </a:pPr>
            <a:r>
              <a:rPr lang="ru-RU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3) проанализировать «Житие святителя Сильвестра Омского» и выявить особенности жанрового своеобразия как современного литературного памятника</a:t>
            </a:r>
          </a:p>
          <a:p>
            <a:pPr>
              <a:lnSpc>
                <a:spcPct val="120000"/>
              </a:lnSpc>
            </a:pPr>
            <a:r>
              <a:rPr lang="ru-RU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4) осмыслить, какие духовно-нравственные ценности формирует жанр жития у современного читателя</a:t>
            </a:r>
          </a:p>
          <a:p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Звук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88738" y="61547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6983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161"/>
    </mc:Choice>
    <mc:Fallback xmlns="">
      <p:transition spd="slow" advTm="716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29" y="-297"/>
            <a:ext cx="12193057" cy="6858594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Раскопки Успенского собора</a:t>
            </a:r>
            <a:endParaRPr lang="ru-RU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Объект 5"/>
          <p:cNvPicPr>
            <a:picLocks noGrp="1" noChangeAspect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8895" y="2161310"/>
            <a:ext cx="4350905" cy="3263178"/>
          </a:xfrm>
        </p:spPr>
      </p:pic>
      <p:pic>
        <p:nvPicPr>
          <p:cNvPr id="11" name="Объект 10"/>
          <p:cNvPicPr>
            <a:picLocks noGrp="1" noChangeAspect="1"/>
          </p:cNvPicPr>
          <p:nvPr>
            <p:ph sz="half" idx="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0673" y="2162537"/>
            <a:ext cx="4349268" cy="3261951"/>
          </a:xfrm>
        </p:spPr>
      </p:pic>
    </p:spTree>
    <p:extLst>
      <p:ext uri="{BB962C8B-B14F-4D97-AF65-F5344CB8AC3E}">
        <p14:creationId xmlns:p14="http://schemas.microsoft.com/office/powerpoint/2010/main" val="2020347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29" y="-297"/>
            <a:ext cx="12193057" cy="6858594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Выдержка из акта судебно-медицинской экспертизы</a:t>
            </a:r>
            <a:endParaRPr lang="ru-RU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ru-RU" dirty="0" smtClean="0"/>
          </a:p>
          <a:p>
            <a:pPr marL="0" indent="0">
              <a:buNone/>
            </a:pP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39274" y="1892157"/>
            <a:ext cx="3269144" cy="415593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08418" y="1892157"/>
            <a:ext cx="5790534" cy="41559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1485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29" y="-297"/>
            <a:ext cx="12193057" cy="6858594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60945" y="365125"/>
            <a:ext cx="9051638" cy="1325563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Чудеса святителя Сильвестра Омского</a:t>
            </a:r>
            <a:endParaRPr lang="ru-RU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1681018" y="1585479"/>
            <a:ext cx="8931565" cy="435133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р. Б. Татьяна (весна, 2011)</a:t>
            </a:r>
          </a:p>
          <a:p>
            <a:pPr marL="0" indent="0"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Три года искала работу. В храм хожу редко, но пришла за последней помощью к священномученику Сильвестру. Помолилась у святых мощей святителя. На следующий день после молитв позвонили утром и пригласили на работу по специальности, о которой я мечтала.</a:t>
            </a:r>
          </a:p>
          <a:p>
            <a:pPr marL="0" indent="0">
              <a:buNone/>
            </a:pPr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р. Б. Борис (осень, 2014 г.)</a:t>
            </a:r>
          </a:p>
          <a:p>
            <a:pPr marL="0" indent="0"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Я, раб Божий Сергей </a:t>
            </a:r>
            <a:r>
              <a:rPr lang="ru-RU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Палаутин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, прихожанин Храма Святых </a:t>
            </a:r>
            <a:r>
              <a:rPr lang="ru-RU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Новомученников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Омских в </a:t>
            </a:r>
            <a:r>
              <a:rPr lang="ru-RU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п.Горячий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Ключ, хочу рассказать о том, что в конце 1988 года я часто проходил по площади, где сейчас находится храм Успения Пресвятой Богородицы. В то время мне приснился удивительный сон: я читаю написанное большими буквами слово – СИЛЬВЕСТР. Сейчас такое ощущение, что ещё тогда наш святой о себе напоминал!</a:t>
            </a:r>
          </a:p>
          <a:p>
            <a:pPr marL="0" indent="0">
              <a:buNone/>
            </a:pPr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р. Б. Лариса (весна 2018 г.)</a:t>
            </a:r>
          </a:p>
          <a:p>
            <a:pPr marL="0" indent="0"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Как-то было тяжко на душе. Пошла к Сильвестру, к его мощам. Упала на колени, давай мысленно жаловаться на свои невзгоды. И вдруг в голове возникает чёткий ответ: «Тебя к полу гвоздями не приколачивали!» После этого все мои беды показались такими мелкими и незначимыми, что оставалось только смиренно отойти. </a:t>
            </a:r>
          </a:p>
          <a:p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4629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29" y="-297"/>
            <a:ext cx="12193057" cy="6858594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199" y="697635"/>
            <a:ext cx="10515600" cy="804718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Общие выводы</a:t>
            </a:r>
            <a:endParaRPr lang="ru-RU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1838037" y="1695594"/>
            <a:ext cx="8774545" cy="3466811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1.</a:t>
            </a: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	Житие сибирского святого вписывается в современную агиографическую тенденцию в написании данного жанра: стремление к </a:t>
            </a:r>
            <a:r>
              <a:rPr lang="ru-RU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фактологичности</a:t>
            </a: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, лаконичности и авторской объективности.</a:t>
            </a:r>
          </a:p>
          <a:p>
            <a:pPr marL="0" indent="0" algn="just">
              <a:buNone/>
            </a:pP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2.	 В композиции видна чёткая структура, логика  развития повествования, которое выстраивается в определённом хронологическом порядке от рождения святого до его смерти.  Это соответствует современному агиографическому канону. </a:t>
            </a:r>
          </a:p>
          <a:p>
            <a:pPr marL="0" indent="0" algn="just">
              <a:buNone/>
            </a:pP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3.	Точный, объективный, научно-художественный стиль повествования позволяет автору показать реалистичность образа подвижника, его уникальность, индивидуальное начало личности.</a:t>
            </a:r>
          </a:p>
        </p:txBody>
      </p:sp>
    </p:spTree>
    <p:extLst>
      <p:ext uri="{BB962C8B-B14F-4D97-AF65-F5344CB8AC3E}">
        <p14:creationId xmlns:p14="http://schemas.microsoft.com/office/powerpoint/2010/main" val="1611284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057" y="0"/>
            <a:ext cx="12193057" cy="6858594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3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Общие выводы</a:t>
            </a:r>
            <a:endParaRPr lang="ru-RU" dirty="0"/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1849317" y="1690688"/>
            <a:ext cx="8492307" cy="4351338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4. </a:t>
            </a: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Данное произведение можно отнести к историко-биографическому типу, так как в нём отражается не только жизнь Сильвестра Омского, но и время, в которое он жил. Здесь широко используется авторская трактовка событий, объяснение смысла исторических фактов читателю, характеристика действий подвижника.</a:t>
            </a:r>
          </a:p>
          <a:p>
            <a:pPr marL="0" indent="0" algn="just">
              <a:buNone/>
            </a:pP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5.Современное житие омского святого - литературный памятник, отражающий историю Сибири и города Омска в начале XX века, а именно исторические события, которые происходили на данной территории в период Революции и Гражданской войны.</a:t>
            </a:r>
          </a:p>
          <a:p>
            <a:pPr marL="0" indent="0" algn="just">
              <a:buNone/>
            </a:pP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6.Житие представляет собой историко-документальный текст, который позволяет косвенно изучать историю родного края.</a:t>
            </a:r>
          </a:p>
          <a:p>
            <a:endParaRPr lang="ru-RU" sz="2000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5383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29" y="-297"/>
            <a:ext cx="12193057" cy="6858594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65396" y="429167"/>
            <a:ext cx="2996032" cy="211505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30570" y="520257"/>
            <a:ext cx="3049443" cy="210343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03994" y="429167"/>
            <a:ext cx="2384010" cy="3507509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19929" y="2973687"/>
            <a:ext cx="2286966" cy="3122312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75381" y="4118761"/>
            <a:ext cx="2706074" cy="197723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129503" y="2951871"/>
            <a:ext cx="2251575" cy="3144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2042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905</TotalTime>
  <Words>617</Words>
  <Application>Microsoft Office PowerPoint</Application>
  <PresentationFormat>Широкоэкранный</PresentationFormat>
  <Paragraphs>38</Paragraphs>
  <Slides>10</Slides>
  <Notes>0</Notes>
  <HiddenSlides>0</HiddenSlides>
  <MMClips>3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Тема Office</vt:lpstr>
      <vt:lpstr>«Формирование нравственных основ личности средствами древнерусской литературы через исследовательскую деятельность»</vt:lpstr>
      <vt:lpstr>Содержание курса литературы</vt:lpstr>
      <vt:lpstr>Древнерусская литература – основа духовного воспитания общества</vt:lpstr>
      <vt:lpstr>Презентация PowerPoint</vt:lpstr>
      <vt:lpstr>Раскопки Успенского собора</vt:lpstr>
      <vt:lpstr>Выдержка из акта судебно-медицинской экспертизы</vt:lpstr>
      <vt:lpstr>Чудеса святителя Сильвестра Омского</vt:lpstr>
      <vt:lpstr>Общие выводы</vt:lpstr>
      <vt:lpstr>Общие выводы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«Проектная деятельность как средства формирования духовности современного общества». </dc:title>
  <dc:creator>vitalyacamry@outlook.com</dc:creator>
  <cp:lastModifiedBy>vitalyacamry@outlook.com</cp:lastModifiedBy>
  <cp:revision>26</cp:revision>
  <dcterms:created xsi:type="dcterms:W3CDTF">2025-12-14T04:46:40Z</dcterms:created>
  <dcterms:modified xsi:type="dcterms:W3CDTF">2025-12-16T16:57:47Z</dcterms:modified>
</cp:coreProperties>
</file>